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3"/>
  </p:notesMasterIdLst>
  <p:sldIdLst>
    <p:sldId id="256" r:id="rId2"/>
    <p:sldId id="289" r:id="rId3"/>
    <p:sldId id="290" r:id="rId4"/>
    <p:sldId id="291" r:id="rId5"/>
    <p:sldId id="292" r:id="rId6"/>
    <p:sldId id="293" r:id="rId7"/>
    <p:sldId id="294" r:id="rId8"/>
    <p:sldId id="295" r:id="rId9"/>
    <p:sldId id="296" r:id="rId10"/>
    <p:sldId id="297" r:id="rId11"/>
    <p:sldId id="265" r:id="rId12"/>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100" d="100"/>
          <a:sy n="100" d="100"/>
        </p:scale>
        <p:origin x="-282"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4/25/2019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4/25/2019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4/25/2019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a:bodyPr>
          <a:lstStyle/>
          <a:p>
            <a:pPr lvl="0"/>
            <a:r>
              <a:rPr lang="sr-Latn-BA" sz="2400" dirty="0" smtClean="0"/>
              <a:t>NEIZVESNOST I TEORIJA IGARA</a:t>
            </a:r>
            <a:endParaRPr lang="en-US" sz="24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a:t>
            </a:r>
            <a:r>
              <a:rPr lang="sr-Latn-RS" sz="1600" dirty="0" smtClean="0"/>
              <a:t>BR.10</a:t>
            </a:r>
            <a:r>
              <a:rPr lang="sr-Latn-CS" sz="1600" dirty="0" smtClean="0"/>
              <a:t> </a:t>
            </a:r>
            <a:r>
              <a:rPr lang="sr-Latn-CS" sz="1600" dirty="0" smtClean="0"/>
              <a:t>	</a:t>
            </a:r>
            <a:br>
              <a:rPr lang="sr-Latn-CS" sz="1600" dirty="0" smtClean="0"/>
            </a:br>
            <a:r>
              <a:rPr lang="sr-Latn-CS" sz="1600" dirty="0" smtClean="0"/>
              <a:t> NASTAVNA JEDINICA: NEIZVESNOST I TEORIJA IGARA </a:t>
            </a:r>
          </a:p>
          <a:p>
            <a:r>
              <a:rPr lang="sr-Latn-CS" sz="1600" dirty="0" smtClean="0"/>
              <a:t> TEMATSKE JEDINICE: 	</a:t>
            </a:r>
            <a:r>
              <a:rPr lang="fr-FR" sz="1600" dirty="0" smtClean="0"/>
              <a:t> •</a:t>
            </a:r>
            <a:r>
              <a:rPr lang="sr-Latn-BA" sz="1600" dirty="0" smtClean="0"/>
              <a:t> EKONOMIJA RIZIKA I NEIZVESNOSTI</a:t>
            </a:r>
            <a:r>
              <a:rPr lang="sr-Latn-RS" sz="1600" dirty="0" smtClean="0"/>
              <a:t> </a:t>
            </a:r>
          </a:p>
          <a:p>
            <a:r>
              <a:rPr lang="sr-Latn-RS" sz="1600" dirty="0" smtClean="0"/>
              <a:t>                                  </a:t>
            </a:r>
            <a:r>
              <a:rPr lang="fr-FR" sz="1600" dirty="0" smtClean="0"/>
              <a:t>•</a:t>
            </a:r>
            <a:r>
              <a:rPr lang="sr-Latn-BA" sz="1600" dirty="0" smtClean="0"/>
              <a:t> KONCEPT DELJENJA RIZIKA</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sr-Latn-BA" dirty="0" smtClean="0"/>
              <a:t>Pretpostavite da se Vaša ustanova upušta u rizični investiciju, da li možete da pretpostavite koliko bi široko diversifikovano vlasništvo moglo da omogući savršenu disperziju rizika od softverskog ulaganja?</a:t>
            </a:r>
          </a:p>
          <a:p>
            <a:pPr algn="just"/>
            <a:r>
              <a:rPr lang="sr-Latn-BA" dirty="0" smtClean="0"/>
              <a:t>Ukoliko bi špekulacija i arbitraža proglašene krivičnim delima, objasnite ekonomsku štetu koja bi mogla da proizađe iz toga.</a:t>
            </a:r>
          </a:p>
          <a:p>
            <a:pPr algn="just"/>
            <a:r>
              <a:rPr lang="sr-Latn-BA" dirty="0" smtClean="0"/>
              <a:t>Da li ste iznenađeni što ne možete da kupite osiguranje ocena ili recimo osiguranje od sikiracije? Objasnite zašto bi osiguranje ocena proizvelo moralni hazard i pogrešan izbor?</a:t>
            </a:r>
          </a:p>
          <a:p>
            <a:endParaRPr lang="en-US" dirty="0"/>
          </a:p>
        </p:txBody>
      </p:sp>
      <p:pic>
        <p:nvPicPr>
          <p:cNvPr id="4"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RIZIK I NEIZVESNOST</a:t>
            </a:r>
            <a:endParaRPr lang="en-US" sz="2400" dirty="0"/>
          </a:p>
        </p:txBody>
      </p:sp>
      <p:sp>
        <p:nvSpPr>
          <p:cNvPr id="3" name="Content Placeholder 2"/>
          <p:cNvSpPr>
            <a:spLocks noGrp="1"/>
          </p:cNvSpPr>
          <p:nvPr>
            <p:ph sz="quarter" idx="1"/>
          </p:nvPr>
        </p:nvSpPr>
        <p:spPr>
          <a:xfrm>
            <a:off x="612648" y="1600200"/>
            <a:ext cx="8153400" cy="4953000"/>
          </a:xfrm>
        </p:spPr>
        <p:txBody>
          <a:bodyPr>
            <a:normAutofit fontScale="92500" lnSpcReduction="20000"/>
          </a:bodyPr>
          <a:lstStyle/>
          <a:p>
            <a:pPr algn="just"/>
            <a:r>
              <a:rPr lang="sr-Latn-BA" sz="2800" dirty="0" smtClean="0"/>
              <a:t>Ekonomski život je pun neizvesnosti. Potrošači se suočavaju sa neizvesnim dohocima, kao i opasnošću od katastrofalnih gubitaka. Preduzeća imaju neizvesne troškove, a njihovi prihodi sadrže neizvesnosti vezane za cene i proizvodnju.</a:t>
            </a:r>
          </a:p>
          <a:p>
            <a:pPr algn="just"/>
            <a:r>
              <a:rPr lang="sr-Latn-BA" sz="2800" dirty="0" smtClean="0"/>
              <a:t>Rizik predstavlja verovatnoću nastupanja neizvesnog događaja, čija će manifestacija uzrokovati odstupanje stvarnog od očekivanog ishoda.</a:t>
            </a:r>
          </a:p>
          <a:p>
            <a:pPr algn="just"/>
            <a:r>
              <a:rPr lang="sr-Latn-BA" sz="2800" dirty="0" smtClean="0"/>
              <a:t>Ljudska bića nemaju sklonost ka riziku i više vole sigurnost, nego neizvesne nivoe potrošnje, odnosno ljudi više vole ishod s manje neizvesnosti i sa jednakim prosečnim vrednostima.</a:t>
            </a:r>
          </a:p>
          <a:p>
            <a:pPr algn="just"/>
            <a:r>
              <a:rPr lang="sr-Latn-BA" sz="2800" dirty="0" smtClean="0"/>
              <a:t>Na tržištima koja dobro funkcionišu </a:t>
            </a:r>
            <a:r>
              <a:rPr lang="sr-Latn-BA" sz="2800" b="1" dirty="0" smtClean="0"/>
              <a:t>špekulacija, arbitraža i osiguranje</a:t>
            </a:r>
            <a:r>
              <a:rPr lang="sr-Latn-BA" sz="2800" dirty="0" smtClean="0"/>
              <a:t> pomažu u zaštiti od neizvesnih rizika.</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447800"/>
            <a:ext cx="8153400" cy="5410200"/>
          </a:xfrm>
        </p:spPr>
        <p:txBody>
          <a:bodyPr>
            <a:noAutofit/>
          </a:bodyPr>
          <a:lstStyle/>
          <a:p>
            <a:pPr algn="just">
              <a:buFont typeface="Wingdings" pitchFamily="2" charset="2"/>
              <a:buChar char="Ø"/>
            </a:pPr>
            <a:r>
              <a:rPr lang="sr-Latn-BA" sz="2000" b="1" dirty="0" smtClean="0"/>
              <a:t>Špekulacija</a:t>
            </a:r>
            <a:r>
              <a:rPr lang="sr-Latn-BA" sz="2000" dirty="0" smtClean="0"/>
              <a:t> se odnosi na kupovinu i prodaju u cilju ostvarivanja dobiti od fluktuacija cena.</a:t>
            </a:r>
          </a:p>
          <a:p>
            <a:pPr algn="just">
              <a:buFont typeface="Wingdings" pitchFamily="2" charset="2"/>
              <a:buChar char="Ø"/>
            </a:pPr>
            <a:r>
              <a:rPr lang="sr-Latn-BA" sz="2000" dirty="0" smtClean="0"/>
              <a:t>Špekulanti su ljudi koji kupuju i prodaju robu sa namerom ostvarivanja zarade po osnovu razlike između kupovne i prodajne cene na različitim tržištima. Oni premeštaju robu kroz regije, odnosno sa tržišta sa niskim cenama na tržišta sa višim cenama.</a:t>
            </a:r>
          </a:p>
          <a:p>
            <a:pPr algn="just">
              <a:buFont typeface="Wingdings" pitchFamily="2" charset="2"/>
              <a:buChar char="Ø"/>
            </a:pPr>
            <a:r>
              <a:rPr lang="sr-Latn-BA" sz="2000" dirty="0" smtClean="0"/>
              <a:t> Špekulativna tržišta omogućuju pojedincima da se zaštite od nepoželjnih rizika. Ekonomska funkcija špekulacije jeste da se premeštaju dobra iz regije obilja (tržišta na kojima su prisutni viškovi) u regiju oskudice (tržišta na kojima su prisutni manjkovi). </a:t>
            </a:r>
          </a:p>
          <a:p>
            <a:pPr algn="just"/>
            <a:r>
              <a:rPr lang="sr-Latn-BA" sz="2000" dirty="0" smtClean="0"/>
              <a:t>Kupijući kada su dobra obilna, a cene niske, te prodajući kada su dobra oskudna, a cene visoke, može se poboljštati efikasnost tržišta. Sledeći svoje privatne interese (profit), špekulanti unapređuju javne interese (ukupnu korisnot</a:t>
            </a:r>
            <a:r>
              <a:rPr lang="sr-Latn-BA" sz="2300" dirty="0" smtClean="0"/>
              <a:t>).</a:t>
            </a:r>
            <a:endParaRPr lang="en-US" sz="23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029200"/>
          </a:xfrm>
        </p:spPr>
        <p:txBody>
          <a:bodyPr>
            <a:normAutofit fontScale="85000" lnSpcReduction="20000"/>
          </a:bodyPr>
          <a:lstStyle/>
          <a:p>
            <a:pPr algn="just">
              <a:buFont typeface="Wingdings" pitchFamily="2" charset="2"/>
              <a:buChar char="Ø"/>
            </a:pPr>
            <a:r>
              <a:rPr lang="sr-Latn-BA" b="1" dirty="0" smtClean="0"/>
              <a:t>Arbitraža</a:t>
            </a:r>
            <a:r>
              <a:rPr lang="sr-Latn-BA" dirty="0" smtClean="0"/>
              <a:t> podrazumeva kupovinu dobara ili imovine na jednom tržištu radi trenutne preprodaje na drugom tržištu u cilju ostvarivanja dobiti od cenovnih odstupanja.</a:t>
            </a:r>
          </a:p>
          <a:p>
            <a:pPr algn="just">
              <a:buFont typeface="Wingdings" pitchFamily="2" charset="2"/>
              <a:buChar char="Ø"/>
            </a:pPr>
            <a:r>
              <a:rPr lang="sr-Latn-BA" dirty="0" smtClean="0"/>
              <a:t>Arbitražni broker je lice angažovano u arbitraži. Njihove aktivnosti podrazumevaju traganje za razlikama u cenama na više tržišta u pokušaju da izvuku profit svaki put kada je moguće kupiti jeftino, a prodati skupo.</a:t>
            </a:r>
          </a:p>
          <a:p>
            <a:pPr algn="just">
              <a:buFont typeface="Wingdings" pitchFamily="2" charset="2"/>
              <a:buChar char="Ø"/>
            </a:pPr>
            <a:r>
              <a:rPr lang="sr-Latn-BA" dirty="0" smtClean="0"/>
              <a:t>Rezultat arbitraže je smanjenje razlika između cena roba na različitim tržištima. Kao posledica arbitraže, razlika u cenama između tržišta će biti manja neko trošak premeštanja dobra sa jednog tržišta na drugo tržište.</a:t>
            </a:r>
          </a:p>
          <a:p>
            <a:pPr algn="just">
              <a:buFont typeface="Wingdings" pitchFamily="2" charset="2"/>
              <a:buChar char="Ø"/>
            </a:pPr>
            <a:r>
              <a:rPr lang="sr-Latn-BA" dirty="0" smtClean="0"/>
              <a:t>Napred navedena aktivnost arbitraže otkriva aktivnost nevidljive ruke tržišta – primamljivost profita deluje na poravnanje cenovnih razlika među tržištima i čini funkciju tržišta efikasnijom.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pPr algn="just">
              <a:buFont typeface="Wingdings" pitchFamily="2" charset="2"/>
              <a:buChar char="Ø"/>
            </a:pPr>
            <a:r>
              <a:rPr lang="sr-Latn-BA" b="1" dirty="0" smtClean="0"/>
              <a:t>Hedžing</a:t>
            </a:r>
            <a:r>
              <a:rPr lang="sr-Latn-BA" dirty="0" smtClean="0"/>
              <a:t> obuhvata smanjivanje rizika povezanog sa posedovanjem imovine ili robe pute zaključivanja posla sa suprotnim delovanjem, prodaje te imovine po unapred ugovorenoj ceni.</a:t>
            </a:r>
          </a:p>
          <a:p>
            <a:pPr algn="just">
              <a:buFont typeface="Wingdings" pitchFamily="2" charset="2"/>
              <a:buChar char="Ø"/>
            </a:pPr>
            <a:r>
              <a:rPr lang="sr-Latn-BA" dirty="0" smtClean="0"/>
              <a:t>Hedžing izoluje (štiti) učesnika na tržištu od rizika. Ovde se postavlja pitanje – ko rizik kupuje, odnosno na koga se rizik prenosi?</a:t>
            </a:r>
          </a:p>
          <a:p>
            <a:pPr algn="just">
              <a:buFont typeface="Wingdings" pitchFamily="2" charset="2"/>
              <a:buChar char="Ø"/>
            </a:pPr>
            <a:r>
              <a:rPr lang="sr-Latn-BA" dirty="0" smtClean="0"/>
              <a:t>Rizik se prenosi sa izvornog vlasnika na špekulanta. Ukoliko se postavi pitanje zašto je špekulant pristao da preuzme rizik, odgovor je da je špekulant u nekom trenutku imao ekonomski podsticaj da preuzme rizik fluktuacije cena.</a:t>
            </a:r>
          </a:p>
          <a:p>
            <a:pPr algn="just">
              <a:buFont typeface="Wingdings" pitchFamily="2" charset="2"/>
              <a:buChar char="Ø"/>
            </a:pPr>
            <a:r>
              <a:rPr lang="sr-Latn-BA" dirty="0" smtClean="0"/>
              <a:t>Špekulacija služi smanjenju neželjenih fluktuacija u potrošnji.</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r>
              <a:rPr lang="sr-Latn-BA" dirty="0" smtClean="0"/>
              <a:t>Tržišta upravljaju rizicima tako što ih disperzuju.</a:t>
            </a:r>
          </a:p>
          <a:p>
            <a:pPr algn="just"/>
            <a:r>
              <a:rPr lang="sr-Latn-BA" dirty="0" smtClean="0"/>
              <a:t>Osiguranje rasprostire rizike udruživanjem onih koji su izloženi sličnim rizicima. Osiguranje premešta rizike od onih koji imaju više averzije prema riziku ili koji su izloženi neproporcionalno teškim rizicima na one koji imaju manju averziju prema riziku, jer mogu lakše da ih podnesu.</a:t>
            </a:r>
          </a:p>
          <a:p>
            <a:pPr algn="just"/>
            <a:r>
              <a:rPr lang="sr-Latn-BA" dirty="0" smtClean="0"/>
              <a:t>Dok nam priroda deli rizike, osiguranje pomaže da se ti individualni rizici smanje njihovom disperzijom.</a:t>
            </a:r>
          </a:p>
          <a:p>
            <a:pPr algn="just">
              <a:lnSpc>
                <a:spcPct val="90000"/>
              </a:lnSpc>
            </a:pPr>
            <a:r>
              <a:rPr lang="sr-Latn-CS" dirty="0" smtClean="0"/>
              <a:t>Osiguranje je finansijska aktivnost koja se sastoji u tome da registrovani subjekti na tržištu (osiguravajuća društva) prikupljaju sredstva (premije osiguranja) od fizičkih lica ili privrednih subjekata (ugovarači osiguranja, osiguranici) da bi im, u slučaju nastupanja rizika koji su predviđeni ugovorom o osiguranju (polisa osiguranja), isplatili naknadu štete.</a:t>
            </a:r>
          </a:p>
          <a:p>
            <a:pPr algn="just">
              <a:lnSpc>
                <a:spcPct val="90000"/>
              </a:lnSpc>
            </a:pPr>
            <a:r>
              <a:rPr lang="sr-Latn-CS" dirty="0" smtClean="0"/>
              <a:t>Osiguranje počiva na načelu </a:t>
            </a:r>
            <a:r>
              <a:rPr lang="sr-Latn-CS" i="1" dirty="0" smtClean="0"/>
              <a:t>uzajamnosti i solidarnosti</a:t>
            </a:r>
            <a:r>
              <a:rPr lang="sr-Latn-CS" dirty="0" smtClean="0"/>
              <a:t>. Osiguranje u suštini predstavlja udruživanje svih onih koji su izloženi istim opasnostima, a sa ciljem da zajednički podnesu štetu koja će zadesiti samo neke od njih. Trošak malog broja događaja može biti lako podnet od strane velikog broja osiguranika.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92500" lnSpcReduction="20000"/>
          </a:bodyPr>
          <a:lstStyle/>
          <a:p>
            <a:pPr algn="just"/>
            <a:r>
              <a:rPr lang="sr-Latn-BA" dirty="0" smtClean="0"/>
              <a:t>Ukoliko ušesnici u obavljaju transakcija nisu dobro (podjednako) informisani (asimetrične informacije) o rizicima sa kojima su suočeni dva najveća neuspeha su:</a:t>
            </a:r>
          </a:p>
          <a:p>
            <a:pPr algn="just">
              <a:buFont typeface="Wingdings" pitchFamily="2" charset="2"/>
              <a:buChar char="Ø"/>
            </a:pPr>
            <a:r>
              <a:rPr lang="sr-Latn-BA" dirty="0" smtClean="0"/>
              <a:t> </a:t>
            </a:r>
            <a:r>
              <a:rPr lang="sr-Latn-BA" b="1" dirty="0" smtClean="0"/>
              <a:t>negativna selekcija </a:t>
            </a:r>
            <a:r>
              <a:rPr lang="sr-Latn-BA" dirty="0" smtClean="0"/>
              <a:t>(pogrešan izbor) i</a:t>
            </a:r>
          </a:p>
          <a:p>
            <a:pPr algn="just">
              <a:buFont typeface="Wingdings" pitchFamily="2" charset="2"/>
              <a:buChar char="Ø"/>
            </a:pPr>
            <a:r>
              <a:rPr lang="sr-Latn-BA" dirty="0" smtClean="0"/>
              <a:t> </a:t>
            </a:r>
            <a:r>
              <a:rPr lang="sr-Latn-BA" b="1" dirty="0" smtClean="0"/>
              <a:t>zloupotreba</a:t>
            </a:r>
            <a:r>
              <a:rPr lang="sr-Latn-BA" dirty="0" smtClean="0"/>
              <a:t> (moralni hazard).</a:t>
            </a:r>
          </a:p>
          <a:p>
            <a:pPr algn="just"/>
            <a:r>
              <a:rPr lang="sr-Latn-BA" dirty="0" smtClean="0"/>
              <a:t>Negativna selekcija se javlja kada su ljudi sa najvišim rizikom ujedno i oni koji će najverovatnije kupiti osiguranje. To povećava cenu osiguranja, odnosno rastu troškovi osiguranja, ograničava se pokrivenost i stvara se nepotpuno tržište.</a:t>
            </a:r>
          </a:p>
          <a:p>
            <a:pPr algn="just"/>
            <a:r>
              <a:rPr lang="sr-Latn-BA" dirty="0" smtClean="0"/>
              <a:t>Moralni hazard je na delu kada osiguranje povećava rizično panašanje osiguranika i time se menja verovatnoća gubitka, odnosno povećava se verovatnoća gubitka i cena rizika.</a:t>
            </a:r>
          </a:p>
          <a:p>
            <a:endParaRPr lang="sr-Latn-BA"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20000"/>
          </a:bodyPr>
          <a:lstStyle/>
          <a:p>
            <a:pPr algn="just"/>
            <a:r>
              <a:rPr lang="sr-Latn-BA" dirty="0" smtClean="0"/>
              <a:t>Kada su neuspesi tržišta toliko ozbiljni da privatno tržište osiguranja ne može da obezbedi prikladno pokriće, tada na scenu stupa država.</a:t>
            </a:r>
          </a:p>
          <a:p>
            <a:pPr algn="just"/>
            <a:r>
              <a:rPr lang="sr-Latn-BA" b="1" dirty="0" smtClean="0"/>
              <a:t>Socijalno osiguranje </a:t>
            </a:r>
            <a:r>
              <a:rPr lang="sr-Latn-BA" dirty="0" smtClean="0"/>
              <a:t>predstavlja obavezno osiguranje koje pruža država. Ona u slučaju odsustva pokrića rizika može izabrati da interveniše i obezbedi široku i sveopštu pokrivenost.</a:t>
            </a:r>
          </a:p>
          <a:p>
            <a:pPr algn="just"/>
            <a:r>
              <a:rPr lang="sr-Latn-BA" dirty="0" smtClean="0"/>
              <a:t>Poreske i regulativne snage države, uz mogućnost da se spreči pogrešan izbor kroz sveopštu pokrivenost, mogu da učine državno osiguranje merom unapređenja blagostanja.</a:t>
            </a:r>
          </a:p>
          <a:p>
            <a:pPr algn="just"/>
            <a:r>
              <a:rPr lang="sr-Latn-BA" dirty="0" smtClean="0"/>
              <a:t>Da bi se izbegao moralni hazard i pogrešan izbor država nudi socijalno osiguranje za slučaj nezaposlenosti ili zdravstveno osiguranje starim licima.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TEORIJA IGARA</a:t>
            </a:r>
            <a:endParaRPr lang="en-US" sz="2400" dirty="0"/>
          </a:p>
        </p:txBody>
      </p:sp>
      <p:sp>
        <p:nvSpPr>
          <p:cNvPr id="3" name="Content Placeholder 2"/>
          <p:cNvSpPr>
            <a:spLocks noGrp="1"/>
          </p:cNvSpPr>
          <p:nvPr>
            <p:ph sz="quarter" idx="1"/>
          </p:nvPr>
        </p:nvSpPr>
        <p:spPr/>
        <p:txBody>
          <a:bodyPr>
            <a:normAutofit fontScale="77500" lnSpcReduction="20000"/>
          </a:bodyPr>
          <a:lstStyle/>
          <a:p>
            <a:pPr algn="just">
              <a:buFont typeface="Arial" pitchFamily="34" charset="0"/>
              <a:buChar char="•"/>
            </a:pPr>
            <a:r>
              <a:rPr lang="sr-Latn-BA" dirty="0" smtClean="0"/>
              <a:t>Teorija igara se bavi analizom konfliktnih situacija sa ciljem da pronađe ponašanje protivnika koji garantuje izvršenje najboljeg mogućeg cilja. </a:t>
            </a:r>
          </a:p>
          <a:p>
            <a:pPr algn="just">
              <a:buFont typeface="Arial" pitchFamily="34" charset="0"/>
              <a:buChar char="•"/>
            </a:pPr>
            <a:r>
              <a:rPr lang="sr-Latn-BA" dirty="0" smtClean="0"/>
              <a:t>Primenom strategije igrači uspevaju da pobede protivnika i izvuku dobitak.</a:t>
            </a:r>
          </a:p>
          <a:p>
            <a:pPr algn="just">
              <a:buFont typeface="Arial" pitchFamily="34" charset="0"/>
              <a:buChar char="•"/>
            </a:pPr>
            <a:r>
              <a:rPr lang="sr-Latn-BA" dirty="0" smtClean="0"/>
              <a:t>Vodeća filozofija u teoriji igara je birajte svoju strategiju pitajući se šta ima smisla za vas, pretpostavljajući da vaši suparnici analiziraju vašu strategiju i rade ono što je najbolje za njih.</a:t>
            </a:r>
          </a:p>
          <a:p>
            <a:pPr algn="just">
              <a:buFont typeface="Arial" pitchFamily="34" charset="0"/>
              <a:buChar char="•"/>
            </a:pPr>
            <a:r>
              <a:rPr lang="sr-Latn-BA" dirty="0" smtClean="0"/>
              <a:t>Da li je teorija igara primenljiva u osiguranju, s obzirom da osiguranje podrazumeva prenošenje rizika, a ne iskorišćavanje šanse za dobitak?</a:t>
            </a:r>
          </a:p>
          <a:p>
            <a:pPr algn="just">
              <a:buFont typeface="Arial" pitchFamily="34" charset="0"/>
              <a:buChar char="•"/>
            </a:pPr>
            <a:r>
              <a:rPr lang="sr-Latn-BA" dirty="0" smtClean="0"/>
              <a:t>Osiguranje se bazira na zakonu velikh brojeva i verovatnoći i stoga se ne može tretirati kao igra na sreću, zasnovana na taktici ili strategiji.</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6284</TotalTime>
  <Words>1050</Words>
  <Application>Microsoft Office PowerPoint</Application>
  <PresentationFormat>On-screen Show (4:3)</PresentationFormat>
  <Paragraphs>50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NEIZVESNOST I TEORIJA IGARA</vt:lpstr>
      <vt:lpstr>RIZIK I NEIZVESNOST</vt:lpstr>
      <vt:lpstr>Slide 3</vt:lpstr>
      <vt:lpstr>Slide 4</vt:lpstr>
      <vt:lpstr>Slide 5</vt:lpstr>
      <vt:lpstr>Slide 6</vt:lpstr>
      <vt:lpstr>Slide 7</vt:lpstr>
      <vt:lpstr>Slide 8</vt:lpstr>
      <vt:lpstr>TEORIJA IGARA</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220</cp:revision>
  <dcterms:created xsi:type="dcterms:W3CDTF">2014-04-01T08:09:23Z</dcterms:created>
  <dcterms:modified xsi:type="dcterms:W3CDTF">2019-04-26T06:57:38Z</dcterms:modified>
</cp:coreProperties>
</file>